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cabfbd8b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cabfbd8b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cabfbd8ba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cabfbd8ba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2cabfbd8b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2cabfbd8b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2cabfbd8ba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2cabfbd8ba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2caf648b6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2caf648b6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2228" y="0"/>
            <a:ext cx="7419544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2170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Problem Domain: International Space Station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414175" y="1165075"/>
            <a:ext cx="6738300" cy="340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4175" y="1225600"/>
            <a:ext cx="5724525" cy="334327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7244275" y="1322875"/>
            <a:ext cx="1224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7 astronauts</a:t>
            </a: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7244275" y="2171550"/>
            <a:ext cx="145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miles/second</a:t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7244275" y="1747200"/>
            <a:ext cx="1165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2000-2022</a:t>
            </a: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7244275" y="2571750"/>
            <a:ext cx="173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4 hours from Earth</a:t>
            </a: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217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Problem Domain: International Space Station</a:t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4470725" y="1460675"/>
            <a:ext cx="40866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/>
              <a:t>Command and Control Software</a:t>
            </a:r>
            <a:endParaRPr b="1"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High Availability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Extremely Secure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Data Storage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Operated from Defined Locations</a:t>
            </a:r>
            <a:endParaRPr sz="1600"/>
          </a:p>
        </p:txBody>
      </p:sp>
      <p:sp>
        <p:nvSpPr>
          <p:cNvPr id="74" name="Google Shape;74;p15"/>
          <p:cNvSpPr txBox="1"/>
          <p:nvPr/>
        </p:nvSpPr>
        <p:spPr>
          <a:xfrm>
            <a:off x="388375" y="3040275"/>
            <a:ext cx="34194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</a:rPr>
              <a:t>Life Support Sensors</a:t>
            </a:r>
            <a:endParaRPr b="1"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Oxygen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Radiation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Carbon Dioxide</a:t>
            </a:r>
            <a:endParaRPr sz="1600"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 txBox="1"/>
          <p:nvPr/>
        </p:nvSpPr>
        <p:spPr>
          <a:xfrm>
            <a:off x="388375" y="1460675"/>
            <a:ext cx="34194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</a:rPr>
              <a:t>Life Support Hardware</a:t>
            </a:r>
            <a:endParaRPr b="1"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Oxygen Production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Radiation Shields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Carbon Dioxide Scrubbers</a:t>
            </a:r>
            <a:endParaRPr sz="1600"/>
          </a:p>
        </p:txBody>
      </p:sp>
      <p:sp>
        <p:nvSpPr>
          <p:cNvPr id="77" name="Google Shape;77;p15"/>
          <p:cNvSpPr txBox="1"/>
          <p:nvPr/>
        </p:nvSpPr>
        <p:spPr>
          <a:xfrm>
            <a:off x="4470725" y="3040275"/>
            <a:ext cx="34194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</a:rPr>
              <a:t>Ground Control Dashboard</a:t>
            </a:r>
            <a:endParaRPr b="1"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Monitor Sensors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Toggle Sensors on/off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GB" sz="1600">
                <a:solidFill>
                  <a:schemeClr val="dk1"/>
                </a:solidFill>
              </a:rPr>
              <a:t>Control Environment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180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Requirements</a:t>
            </a:r>
            <a:endParaRPr/>
          </a:p>
        </p:txBody>
      </p:sp>
      <p:sp>
        <p:nvSpPr>
          <p:cNvPr id="83" name="Google Shape;83;p16"/>
          <p:cNvSpPr txBox="1"/>
          <p:nvPr/>
        </p:nvSpPr>
        <p:spPr>
          <a:xfrm>
            <a:off x="499000" y="1013175"/>
            <a:ext cx="7918800" cy="3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-GB" sz="1600">
                <a:solidFill>
                  <a:schemeClr val="dk1"/>
                </a:solidFill>
              </a:rPr>
              <a:t>Solution should be fault tolerant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GB" sz="1600">
                <a:solidFill>
                  <a:schemeClr val="dk1"/>
                </a:solidFill>
              </a:rPr>
              <a:t>Use microservices &amp; containers to allow for horizontal scaling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GB" sz="1600">
                <a:solidFill>
                  <a:schemeClr val="dk1"/>
                </a:solidFill>
              </a:rPr>
              <a:t>Scale to meet changes in the demand profile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-GB" sz="1600">
                <a:solidFill>
                  <a:schemeClr val="dk1"/>
                </a:solidFill>
              </a:rPr>
              <a:t>Monitor and Control Environment remotely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-GB" sz="1600"/>
              <a:t>Data stored in a PostgreSQL DBMS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GB" sz="1600">
                <a:solidFill>
                  <a:schemeClr val="dk1"/>
                </a:solidFill>
              </a:rPr>
              <a:t>Data at rest will be secured using AES Encryption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GB" sz="1600">
                <a:solidFill>
                  <a:schemeClr val="dk1"/>
                </a:solidFill>
              </a:rPr>
              <a:t>Data in Transit will be encrypted By TLS 1.2+ SSL Certificates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-GB" sz="1600"/>
              <a:t>Historic Data will be stored for trend analysis 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-GB" sz="1600"/>
              <a:t>Data and Command &amp; Control channels exposed via secure REST web services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GB" sz="1600">
                <a:solidFill>
                  <a:schemeClr val="dk1"/>
                </a:solidFill>
              </a:rPr>
              <a:t>Strong authentication 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GB" sz="1600">
                <a:solidFill>
                  <a:schemeClr val="dk1"/>
                </a:solidFill>
              </a:rPr>
              <a:t>Record all logon actions.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180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Security: OWASP 10 proactive controls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863550"/>
            <a:ext cx="4668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b="1" lang="en-GB" sz="1625"/>
              <a:t>Control</a:t>
            </a:r>
            <a:br>
              <a:rPr lang="en-GB" sz="1625"/>
            </a:br>
            <a:r>
              <a:rPr lang="en-GB" sz="1625"/>
              <a:t>C1: Define Security Requirements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C2: Leverage Security Frameworks &amp; Libraries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C3: Secure Database Access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C4: Encode and Escape Data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C5: Validate All Inputs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C6: Implement Digital Identity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C7: Enforce Access Controls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C8: Protect Data Everywhere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C9: Security Logging and Monitoring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en-GB" sz="1625"/>
              <a:t>C10: Handle All Errors and Exceptions</a:t>
            </a:r>
            <a:endParaRPr sz="1625"/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4945300" y="790725"/>
            <a:ext cx="4162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b="1" lang="en-GB" sz="1625"/>
              <a:t>Achieved By</a:t>
            </a:r>
            <a:br>
              <a:rPr lang="en-GB" sz="1625"/>
            </a:br>
            <a:r>
              <a:rPr lang="en-GB" sz="1625"/>
              <a:t>design document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Fernet, PyJWT, Werkzeug, Flask Limiter…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APIs, JWT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en-GB" sz="1625"/>
              <a:t>data is encoded at rest, in transit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helper methods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authentication, also in comms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user groups ESA, NASA, SpaceX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data encoded, tls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en-GB" sz="1625"/>
              <a:t>all API access is monitored and logged</a:t>
            </a:r>
            <a:endParaRPr sz="1625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en-GB" sz="1625"/>
              <a:t>all know exceptions are handled</a:t>
            </a:r>
            <a:endParaRPr sz="1625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180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Demo Schedule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152475"/>
            <a:ext cx="4044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/>
              <a:t>Frontend</a:t>
            </a:r>
            <a:endParaRPr sz="17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-GB" sz="1700"/>
              <a:t>GC</a:t>
            </a:r>
            <a:r>
              <a:rPr lang="en-GB"/>
              <a:t> Dashboard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Testing Strategy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Backend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Infrastructure Overview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Logging/Security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Development Pipeline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Static Code Analysis Artefacts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9875" y="277425"/>
            <a:ext cx="1302936" cy="37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